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60" r:id="rId2"/>
    <p:sldId id="297" r:id="rId3"/>
    <p:sldId id="257" r:id="rId4"/>
    <p:sldId id="258" r:id="rId5"/>
    <p:sldId id="259" r:id="rId6"/>
    <p:sldId id="261" r:id="rId7"/>
    <p:sldId id="308" r:id="rId8"/>
    <p:sldId id="309" r:id="rId9"/>
    <p:sldId id="300" r:id="rId10"/>
    <p:sldId id="298" r:id="rId11"/>
    <p:sldId id="311" r:id="rId12"/>
    <p:sldId id="262" r:id="rId13"/>
    <p:sldId id="263" r:id="rId14"/>
    <p:sldId id="265" r:id="rId15"/>
    <p:sldId id="266" r:id="rId16"/>
    <p:sldId id="267" r:id="rId17"/>
    <p:sldId id="295" r:id="rId18"/>
    <p:sldId id="268" r:id="rId19"/>
    <p:sldId id="293" r:id="rId20"/>
    <p:sldId id="292" r:id="rId21"/>
    <p:sldId id="290" r:id="rId22"/>
    <p:sldId id="303" r:id="rId23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D09E00"/>
    <a:srgbClr val="E2AC00"/>
    <a:srgbClr val="92D050"/>
    <a:srgbClr val="33CC33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94672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C7A26-9461-4E64-AF93-8BFF1E8976DC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4C78F9-A8FC-4C9E-BD4B-13079836DEA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35802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4C78F9-A8FC-4C9E-BD4B-13079836DEA6}" type="slidenum">
              <a:rPr lang="de-AT" altLang="de-DE" smtClean="0"/>
              <a:pPr>
                <a:defRPr/>
              </a:pPr>
              <a:t>10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016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DFD9-15FB-4965-9C36-5E042021D9A5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1082E205-98AE-4120-8DCC-BBAE2DF31F2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  <p:pic>
        <p:nvPicPr>
          <p:cNvPr id="12" name="Grafik 11" descr="C:\Users\gabi.huber\AppData\Local\Microsoft\Windows\INetCache\Content.Word\RZ_Logo_LFS_Hohenlehen_RG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584176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928137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A385-2055-4B78-9F88-AC56E0AE864F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79A4-681B-4283-94D9-A82AC012CC5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69780939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0D51-5C71-4A39-AA68-E362B6ECA8D7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92DA-99FF-40A4-819D-5F28A29DA38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23760184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4ECD-266D-4A5B-82EB-B14277155E56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A278-ECC6-4045-9C3B-C4194482E23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86841309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3DF9-C831-4936-9E05-2ADD87277584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B6DE-715D-4F72-B393-CAEDA98B43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2636998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BC2C-8B46-4B76-A8DB-FFFC19EEA903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50EB-302E-4F93-B437-CBCE3CAB6A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94056810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07E9-12FA-45DB-9CB6-F50A4BC1BAE0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0051-36A4-4EEE-96EF-0DC2BDE7939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51354547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8CE0-7CD5-4C81-A219-C1608F45767D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EA9B-E1B0-452E-9AE3-AA2471F4A2F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1136349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0EB2-20BB-4AB7-AF40-225BC29940F4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6870-FFDC-4E18-896E-7E4697538F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68931988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214F-9EF5-49DF-AD89-A29EF587D789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C955-C422-4644-B85E-DCCB816394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526979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2B5A-0268-4669-A8CE-120F0C71A1F3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C704-D2A2-424E-9ACD-E28B4B629D1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46269150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FF3A6B-BAB9-4FD2-B720-634551D74F27}" type="datetimeFigureOut">
              <a:rPr lang="de-AT"/>
              <a:pPr>
                <a:defRPr/>
              </a:pPr>
              <a:t>15.10.2025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BEB2EEB3-B488-44A8-810D-A3E60571FC7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 advClick="0"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625" y="923057"/>
            <a:ext cx="8281863" cy="993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Bergbauernschule 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280920" cy="7207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Herzlich Willkommen zur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SCHULINFO 2025</a:t>
            </a: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</a:t>
            </a:r>
            <a:endParaRPr lang="de-AT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89806"/>
            <a:ext cx="6555884" cy="3023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60">
            <a:off x="4968870" y="1944346"/>
            <a:ext cx="4235370" cy="28235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5840" y="548680"/>
            <a:ext cx="7630616" cy="56207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Lehrplan – </a:t>
            </a:r>
            <a:r>
              <a:rPr lang="de-DE" sz="2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fachspezifische bildung</a:t>
            </a:r>
            <a:br>
              <a:rPr lang="de-DE" sz="27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AT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71600" y="2502024"/>
            <a:ext cx="8964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de-DE" sz="2400" b="1" i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Pflanzenbau</a:t>
            </a:r>
          </a:p>
          <a:p>
            <a:pPr eaLnBrk="1" hangingPunct="1">
              <a:defRPr/>
            </a:pP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Landtechnik und Baukunde			</a:t>
            </a:r>
          </a:p>
          <a:p>
            <a:pPr eaLnBrk="1" hangingPunct="1">
              <a:defRPr/>
            </a:pP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ierhaltung</a:t>
            </a:r>
          </a:p>
          <a:p>
            <a:pPr eaLnBrk="1" hangingPunct="1">
              <a:defRPr/>
            </a:pP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Waldwirtschaft</a:t>
            </a:r>
          </a:p>
          <a:p>
            <a:pPr eaLnBrk="1" hangingPunct="1">
              <a:defRPr/>
            </a:pP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Obstbau</a:t>
            </a:r>
          </a:p>
          <a:p>
            <a:pPr eaLnBrk="1" hangingPunct="1">
              <a:defRPr/>
            </a:pP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Landw. Unternehmensführung</a:t>
            </a:r>
          </a:p>
          <a:p>
            <a:pPr eaLnBrk="1" hangingPunct="1">
              <a:defRPr/>
            </a:pP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Digitale Landtechnik</a:t>
            </a:r>
            <a:endParaRPr lang="de-DE" sz="2400" b="1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de-DE" sz="2000" b="1" i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de-DE" sz="32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Schwerpunktfächer</a:t>
            </a:r>
            <a:r>
              <a:rPr lang="de-DE" sz="2800" b="1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eaLnBrk="1" hangingPunct="1">
              <a:defRPr/>
            </a:pPr>
            <a:r>
              <a:rPr lang="de-DE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Jg.	Fischzucht, Biologischer Landbau</a:t>
            </a:r>
          </a:p>
          <a:p>
            <a:pPr eaLnBrk="1" hangingPunct="1">
              <a:defRPr/>
            </a:pP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2. Jg.	Jagd, 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io, Forsttechnik, Tier. 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lternativen</a:t>
            </a:r>
          </a:p>
          <a:p>
            <a:pPr eaLnBrk="1" hangingPunct="1">
              <a:defRPr/>
            </a:pP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3. Jg.	</a:t>
            </a:r>
            <a:r>
              <a:rPr lang="de-DE" sz="2400" b="1" i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Alm- u. Holzwirtschaft, Jagd</a:t>
            </a:r>
            <a:endParaRPr lang="de-DE" sz="2800" b="1" i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39043" y="5733256"/>
            <a:ext cx="8645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32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Praktischer Unterricht         </a:t>
            </a:r>
            <a:r>
              <a:rPr lang="de-AT" sz="2400" b="1" i="0" dirty="0">
                <a:solidFill>
                  <a:srgbClr val="FF6E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6046462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Schülerzahlen 2025</a:t>
            </a:r>
            <a:endParaRPr lang="de-A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Jahrgang: 72</a:t>
            </a:r>
          </a:p>
          <a:p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Jahrgang: 57</a:t>
            </a:r>
          </a:p>
          <a:p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Jahrgang: 56</a:t>
            </a:r>
          </a:p>
          <a:p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Bauern- und </a:t>
            </a:r>
            <a:r>
              <a:rPr lang="de-DE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Bäuerinnenschule</a:t>
            </a:r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20</a:t>
            </a:r>
            <a:endParaRPr lang="de-A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6797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1963" y="260350"/>
            <a:ext cx="7775575" cy="1138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Fan Heiti Std B" pitchFamily="34" charset="-128"/>
                <a:cs typeface="Arial" pitchFamily="34" charset="0"/>
              </a:rPr>
              <a:t>1. Jahrgang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6125" y="1727200"/>
            <a:ext cx="5684838" cy="3600450"/>
          </a:xfrm>
          <a:prstGeom prst="rect">
            <a:avLst/>
          </a:prstGeom>
        </p:spPr>
        <p:txBody>
          <a:bodyPr lIns="0" rIns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spcAft>
                <a:spcPts val="0"/>
              </a:spcAft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Unterricht:</a:t>
            </a:r>
          </a:p>
          <a:p>
            <a:pPr marL="609600" indent="-609600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36 Wochenstunden mit </a:t>
            </a:r>
          </a:p>
          <a:p>
            <a:pPr marL="609600" indent="-609600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 Std. Praxis / Woche</a:t>
            </a:r>
          </a:p>
          <a:p>
            <a:pPr marL="609600" indent="-609600" fontAlgn="auto">
              <a:spcAft>
                <a:spcPts val="0"/>
              </a:spcAft>
              <a:defRPr/>
            </a:pPr>
            <a:endParaRPr lang="de-DE" sz="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rgbClr val="0066FF"/>
              </a:buClr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Heimbeihilfe</a:t>
            </a:r>
          </a:p>
          <a:p>
            <a:pPr marL="609600" indent="-609600" fontAlgn="auto">
              <a:spcAft>
                <a:spcPts val="0"/>
              </a:spcAft>
              <a:defRPr/>
            </a:pPr>
            <a:r>
              <a:rPr lang="de-DE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609600" indent="-609600" fontAlgn="auto">
              <a:spcAft>
                <a:spcPts val="0"/>
              </a:spcAft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Allg. Schulpflicht erfüllt</a:t>
            </a:r>
            <a:b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(9. Schulstufe)</a:t>
            </a:r>
          </a:p>
        </p:txBody>
      </p:sp>
      <p:pic>
        <p:nvPicPr>
          <p:cNvPr id="19462" name="Picture 2" descr="V:\Verwaltung\Werbung\moma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55086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547656"/>
            <a:ext cx="3908819" cy="260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625" y="188913"/>
            <a:ext cx="7777163" cy="1138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Fan Heiti Std B" pitchFamily="34" charset="-128"/>
                <a:cs typeface="Arial" pitchFamily="34" charset="0"/>
              </a:rPr>
              <a:t>2. Jahrgang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828800"/>
            <a:ext cx="5699125" cy="3529013"/>
          </a:xfrm>
          <a:prstGeom prst="rect">
            <a:avLst/>
          </a:prstGeom>
        </p:spPr>
        <p:txBody>
          <a:bodyPr lIns="0" rIns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Unterricht:</a:t>
            </a:r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 36 Wochenstunden </a:t>
            </a:r>
            <a:b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 mit 12 Std. Praxis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rgbClr val="0066FF"/>
              </a:buClr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Schul- und </a:t>
            </a:r>
          </a:p>
          <a:p>
            <a:pPr marL="457200" indent="-457200" fontAlgn="auto">
              <a:spcAft>
                <a:spcPts val="0"/>
              </a:spcAft>
              <a:buClr>
                <a:srgbClr val="0066FF"/>
              </a:buClr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	Heimbeihilfe</a:t>
            </a:r>
          </a:p>
          <a:p>
            <a:pPr fontAlgn="auto">
              <a:spcAft>
                <a:spcPts val="0"/>
              </a:spcAft>
              <a:buClr>
                <a:srgbClr val="0066FF"/>
              </a:buClr>
              <a:defRPr/>
            </a:pPr>
            <a:endParaRPr lang="de-DE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rgbClr val="0066FF"/>
              </a:buClr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Berufsschulpflicht erfüllt</a:t>
            </a:r>
          </a:p>
          <a:p>
            <a:pPr fontAlgn="auto">
              <a:spcAft>
                <a:spcPts val="0"/>
              </a:spcAft>
              <a:defRPr/>
            </a:pPr>
            <a:endParaRPr lang="de-DE" dirty="0">
              <a:solidFill>
                <a:srgbClr val="0066FF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de-DE" dirty="0">
              <a:latin typeface="Adobe Gothic Std B" pitchFamily="34" charset="-128"/>
              <a:ea typeface="Adobe Gothic Std B" pitchFamily="34" charset="-128"/>
            </a:endParaRP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9733" y="1468266"/>
            <a:ext cx="4556982" cy="3037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9144000" cy="1138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5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Landw</a:t>
            </a:r>
            <a:r>
              <a:rPr lang="de-AT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. </a:t>
            </a:r>
            <a:r>
              <a:rPr lang="de-AT" sz="5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fremdpraxis</a:t>
            </a:r>
            <a:endParaRPr lang="de-AT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dobe Fan Heiti Std B" pitchFamily="34" charset="-128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611760" y="1772816"/>
            <a:ext cx="4032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Juli – Oktober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     (4 Monate)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Praxisbetriebe im </a:t>
            </a:r>
            <a:b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In- und Ausland</a:t>
            </a:r>
          </a:p>
          <a:p>
            <a:pPr eaLnBrk="1" hangingPunct="1">
              <a:buFontTx/>
              <a:buNone/>
            </a:pPr>
            <a:endParaRPr lang="de-DE" altLang="de-DE" sz="2800" dirty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endParaRPr lang="de-DE" altLang="de-DE" dirty="0">
              <a:solidFill>
                <a:schemeClr val="tx2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de-DE" altLang="de-DE" dirty="0">
              <a:solidFill>
                <a:schemeClr val="tx2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522" y="1704354"/>
            <a:ext cx="4379344" cy="324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1050" y="260350"/>
            <a:ext cx="5330825" cy="1138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dobe Fan Heiti Std B" pitchFamily="34" charset="-128"/>
                <a:cs typeface="Arial" pitchFamily="34" charset="0"/>
              </a:rPr>
              <a:t>3. Jahrgang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marL="571500" indent="-571500"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AT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Mittlere Reife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76631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790" y="1639370"/>
            <a:ext cx="3873710" cy="2549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79838" y="1476375"/>
            <a:ext cx="6065837" cy="3097213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fontAlgn="auto">
              <a:spcAft>
                <a:spcPts val="0"/>
              </a:spcAft>
              <a:buClr>
                <a:schemeClr val="tx2"/>
              </a:buClr>
              <a:buFont typeface="Wingdings 3" pitchFamily="18" charset="2"/>
              <a:buNone/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Unterricht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68630" lvl="1" indent="0" fontAlgn="auto">
              <a:spcAft>
                <a:spcPts val="0"/>
              </a:spcAft>
              <a:buClr>
                <a:schemeClr val="tx2"/>
              </a:buClr>
              <a:buFont typeface="Wingdings 3" pitchFamily="18" charset="2"/>
              <a:buNone/>
              <a:defRPr/>
            </a:pP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36 Wochenstunden </a:t>
            </a:r>
          </a:p>
          <a:p>
            <a:pPr marL="468630" lvl="1" indent="0" fontAlgn="auto">
              <a:spcAft>
                <a:spcPts val="0"/>
              </a:spcAft>
              <a:buClr>
                <a:schemeClr val="tx2"/>
              </a:buClr>
              <a:buFont typeface="Wingdings 3" pitchFamily="18" charset="2"/>
              <a:buNone/>
              <a:defRPr/>
            </a:pP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mit 8 Std. Praxis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November – Juni (8 Monate)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de-DE" sz="1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" indent="0" fontAlgn="auto">
              <a:spcAft>
                <a:spcPts val="0"/>
              </a:spcAft>
              <a:buClr>
                <a:srgbClr val="0066FF"/>
              </a:buClr>
              <a:buNone/>
              <a:defRPr/>
            </a:pPr>
            <a:r>
              <a:rPr 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Schul- und Heimbeihilfe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de-DE" b="1" dirty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250825" y="4497388"/>
            <a:ext cx="8713788" cy="76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400" b="1" dirty="0">
                <a:solidFill>
                  <a:schemeClr val="accent5"/>
                </a:solidFill>
                <a:latin typeface="Arial" panose="020B0604020202020204" pitchFamily="34" charset="0"/>
              </a:rPr>
              <a:t>! Facharbeiterautomatik !</a:t>
            </a:r>
          </a:p>
        </p:txBody>
      </p:sp>
    </p:spTree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625" y="333375"/>
            <a:ext cx="7777163" cy="993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7313" y="1628800"/>
            <a:ext cx="406717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214313" y="1319213"/>
            <a:ext cx="4546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sz="32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Nach dem 3. Jahrgang:</a:t>
            </a:r>
          </a:p>
          <a:p>
            <a:pPr eaLnBrk="1" hangingPunct="1">
              <a:buFontTx/>
              <a:buNone/>
            </a:pPr>
            <a:endParaRPr lang="de-DE" altLang="de-DE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de-DE" altLang="de-DE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… auf </a:t>
            </a:r>
            <a:r>
              <a:rPr lang="de-DE" alt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alle</a:t>
            </a:r>
            <a:r>
              <a:rPr lang="de-DE" altLang="de-DE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gewerblichen Berufe </a:t>
            </a:r>
            <a:r>
              <a:rPr lang="de-DE" alt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kann</a:t>
            </a:r>
            <a:r>
              <a:rPr lang="de-DE" altLang="de-DE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1 Jahr Anrechnung erfolgen!</a:t>
            </a:r>
          </a:p>
        </p:txBody>
      </p:sp>
    </p:spTree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625" y="333375"/>
            <a:ext cx="7777163" cy="993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293" y="3162597"/>
            <a:ext cx="3099904" cy="2066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3"/>
          <p:cNvSpPr txBox="1">
            <a:spLocks noChangeArrowheads="1"/>
          </p:cNvSpPr>
          <p:nvPr/>
        </p:nvSpPr>
        <p:spPr bwMode="auto">
          <a:xfrm>
            <a:off x="323850" y="1330325"/>
            <a:ext cx="80025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914400" indent="-4572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730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7305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Im Anschluss an den 3. Jg.:</a:t>
            </a:r>
          </a:p>
          <a:p>
            <a:pPr marL="457200" lvl="1" indent="0" eaLnBrk="1" hangingPunct="1">
              <a:buClr>
                <a:srgbClr val="0066FF"/>
              </a:buClr>
              <a:buNone/>
            </a:pP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Forstfacharbeiter</a:t>
            </a:r>
            <a:r>
              <a:rPr lang="de-DE" alt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(4 x 1 Woche)</a:t>
            </a:r>
            <a:br>
              <a:rPr lang="de-DE" alt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de-DE" alt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LFS Hohenlehen/ Pyhra / Warth / Edelhof</a:t>
            </a:r>
          </a:p>
          <a:p>
            <a:pPr marL="457200" lvl="1" indent="0" eaLnBrk="1" hangingPunct="1">
              <a:buClr>
                <a:srgbClr val="0066FF"/>
              </a:buClr>
              <a:buNone/>
            </a:pP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Forstwart</a:t>
            </a:r>
            <a:r>
              <a:rPr lang="de-DE" alt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– Traunkirchen, OÖ</a:t>
            </a:r>
          </a:p>
          <a:p>
            <a:pPr marL="457200" lvl="1" indent="0" eaLnBrk="1" hangingPunct="1">
              <a:buClr>
                <a:srgbClr val="0066FF"/>
              </a:buClr>
              <a:buNone/>
            </a:pP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Berufsjäger</a:t>
            </a:r>
            <a:r>
              <a:rPr lang="de-DE" altLang="de-DE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- LLA Rotholz</a:t>
            </a:r>
          </a:p>
          <a:p>
            <a:pPr marL="457200" lvl="1" indent="0" eaLnBrk="1" hangingPunct="1">
              <a:buClr>
                <a:srgbClr val="0066FF"/>
              </a:buClr>
              <a:buNone/>
            </a:pP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Meisterausbildung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	Landwirtschaft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		Forstwirtschaft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de-DE" altLang="de-DE" sz="2800" dirty="0">
              <a:solidFill>
                <a:schemeClr val="tx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9" y="546918"/>
            <a:ext cx="2014314" cy="2445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748"/>
      </p:ext>
    </p:extLst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625" y="333375"/>
            <a:ext cx="7777163" cy="993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30225" y="981075"/>
            <a:ext cx="8229600" cy="45259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endParaRPr lang="de-AT" sz="900" dirty="0"/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Tischler,</a:t>
            </a:r>
            <a:r>
              <a:rPr lang="de-DE" sz="2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Zimmerer</a:t>
            </a:r>
          </a:p>
          <a:p>
            <a:pPr algn="ctr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od. </a:t>
            </a: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Forstfacharbeiter</a:t>
            </a: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in einem Jahr!</a:t>
            </a:r>
            <a:endParaRPr lang="de-AT" sz="28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Picture 2" descr="V:\Verwaltung\Werbung\Zimmerer.jpg"/>
          <p:cNvPicPr>
            <a:picLocks noChangeAspect="1" noChangeArrowheads="1"/>
          </p:cNvPicPr>
          <p:nvPr/>
        </p:nvPicPr>
        <p:blipFill rotWithShape="1">
          <a:blip r:embed="rId3"/>
          <a:srcRect l="49030" t="17742"/>
          <a:stretch/>
        </p:blipFill>
        <p:spPr bwMode="auto">
          <a:xfrm>
            <a:off x="3419872" y="2636912"/>
            <a:ext cx="2592288" cy="256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:\Lehrer\Foto\2012\Ständerstic\Hohenlehen-01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7" y="2719189"/>
            <a:ext cx="3392788" cy="23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453" y="2636913"/>
            <a:ext cx="310018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79512" y="-567977"/>
            <a:ext cx="8820472" cy="1836737"/>
          </a:xfrm>
          <a:prstGeom prst="rect">
            <a:avLst/>
          </a:prstGeom>
        </p:spPr>
        <p:txBody>
          <a:bodyPr lIns="0" r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… ZUR MATURA in 3 </a:t>
            </a:r>
            <a:r>
              <a:rPr lang="de-AT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jahren</a:t>
            </a:r>
            <a:endParaRPr lang="de-AT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dobe Fan Heiti Std B" pitchFamily="34" charset="-128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5537" y="1412776"/>
            <a:ext cx="85468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Landwirtschaft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HBLA Francisco Josephinum Wieselburg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HBLA Raumberg- </a:t>
            </a:r>
            <a:r>
              <a:rPr lang="de-DE" altLang="de-DE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Gumpenstein</a:t>
            </a:r>
            <a:endParaRPr lang="de-DE" altLang="de-DE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marL="1371600" lvl="2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. . . . . . . . . . </a:t>
            </a:r>
          </a:p>
          <a:p>
            <a:pPr lvl="2" eaLnBrk="1" hangingPunct="1">
              <a:defRPr/>
            </a:pPr>
            <a:endParaRPr lang="de-DE" altLang="de-D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Forstwirtschaft </a:t>
            </a:r>
          </a:p>
          <a:p>
            <a:pPr eaLnBrk="1" hangingPunct="1">
              <a:defRPr/>
            </a:pPr>
            <a:r>
              <a:rPr lang="de-DE" altLang="de-DE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	    </a:t>
            </a:r>
            <a:r>
              <a:rPr lang="de-DE" altLang="de-DE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HBLA Bruck/Mur</a:t>
            </a:r>
          </a:p>
          <a:p>
            <a:pPr eaLnBrk="1" hangingPunct="1">
              <a:defRPr/>
            </a:pPr>
            <a:endParaRPr lang="de-DE" altLang="de-DE" sz="1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Sonstige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de-DE" altLang="de-DE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. . . . . . . . . .</a:t>
            </a:r>
          </a:p>
          <a:p>
            <a:pPr marL="1371600" lvl="2" indent="-457200" eaLnBrk="1" hangingPunct="1">
              <a:buFont typeface="Wingdings" panose="05000000000000000000" pitchFamily="2" charset="2"/>
              <a:buChar char="ü"/>
              <a:defRPr/>
            </a:pPr>
            <a:endParaRPr lang="de-DE" altLang="de-DE" sz="3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1371600" lvl="2" indent="-457200" eaLnBrk="1" hangingPunct="1">
              <a:buFont typeface="Wingdings" panose="05000000000000000000" pitchFamily="2" charset="2"/>
              <a:buChar char="ü"/>
              <a:defRPr/>
            </a:pPr>
            <a:endParaRPr lang="de-DE" altLang="de-DE" sz="30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2" eaLnBrk="1" hangingPunct="1">
              <a:defRPr/>
            </a:pPr>
            <a:endParaRPr lang="de-DE" altLang="de-DE" sz="3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1200150" lvl="2" indent="-285750" eaLnBrk="1" hangingPunct="1">
              <a:buFont typeface="Wingdings" panose="05000000000000000000" pitchFamily="2" charset="2"/>
              <a:buChar char="Ø"/>
              <a:defRPr/>
            </a:pPr>
            <a:endParaRPr lang="de-DE" altLang="de-DE" dirty="0"/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86802" y="274638"/>
            <a:ext cx="8361662" cy="1143000"/>
          </a:xfrm>
        </p:spPr>
        <p:txBody>
          <a:bodyPr>
            <a:noAutofit/>
          </a:bodyPr>
          <a:lstStyle/>
          <a:p>
            <a:pPr algn="ctr"/>
            <a:r>
              <a:rPr lang="de-DE" altLang="de-DE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Hohenlehen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4748213" y="4500563"/>
            <a:ext cx="147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Schlachthof</a:t>
            </a:r>
          </a:p>
        </p:txBody>
      </p:sp>
      <p:sp>
        <p:nvSpPr>
          <p:cNvPr id="7173" name="Textfeld 5"/>
          <p:cNvSpPr txBox="1">
            <a:spLocks noChangeArrowheads="1"/>
          </p:cNvSpPr>
          <p:nvPr/>
        </p:nvSpPr>
        <p:spPr bwMode="auto">
          <a:xfrm>
            <a:off x="7504113" y="3500438"/>
            <a:ext cx="149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Schloss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Hohenlehen</a:t>
            </a:r>
          </a:p>
        </p:txBody>
      </p:sp>
      <p:sp>
        <p:nvSpPr>
          <p:cNvPr id="7174" name="Textfeld 6"/>
          <p:cNvSpPr txBox="1">
            <a:spLocks noChangeArrowheads="1"/>
          </p:cNvSpPr>
          <p:nvPr/>
        </p:nvSpPr>
        <p:spPr bwMode="auto">
          <a:xfrm>
            <a:off x="2000250" y="2341563"/>
            <a:ext cx="165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Internat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Sportanlagen</a:t>
            </a:r>
          </a:p>
        </p:txBody>
      </p:sp>
      <p:sp>
        <p:nvSpPr>
          <p:cNvPr id="7175" name="Textfeld 7"/>
          <p:cNvSpPr txBox="1">
            <a:spLocks noChangeArrowheads="1"/>
          </p:cNvSpPr>
          <p:nvPr/>
        </p:nvSpPr>
        <p:spPr bwMode="auto">
          <a:xfrm>
            <a:off x="4695825" y="2349500"/>
            <a:ext cx="149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Nahwärme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Hohenlehen</a:t>
            </a:r>
          </a:p>
        </p:txBody>
      </p:sp>
      <p:sp>
        <p:nvSpPr>
          <p:cNvPr id="7176" name="Textfeld 8"/>
          <p:cNvSpPr txBox="1">
            <a:spLocks noChangeArrowheads="1"/>
          </p:cNvSpPr>
          <p:nvPr/>
        </p:nvSpPr>
        <p:spPr bwMode="auto">
          <a:xfrm>
            <a:off x="1071563" y="1500188"/>
            <a:ext cx="184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Holzwerkstätte</a:t>
            </a:r>
          </a:p>
        </p:txBody>
      </p:sp>
      <p:sp>
        <p:nvSpPr>
          <p:cNvPr id="7177" name="Textfeld 9"/>
          <p:cNvSpPr txBox="1">
            <a:spLocks noChangeArrowheads="1"/>
          </p:cNvSpPr>
          <p:nvPr/>
        </p:nvSpPr>
        <p:spPr bwMode="auto">
          <a:xfrm>
            <a:off x="3925888" y="3143250"/>
            <a:ext cx="1335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Kursstätte</a:t>
            </a:r>
          </a:p>
        </p:txBody>
      </p:sp>
      <p:sp>
        <p:nvSpPr>
          <p:cNvPr id="7178" name="Textfeld 10"/>
          <p:cNvSpPr txBox="1">
            <a:spLocks noChangeArrowheads="1"/>
          </p:cNvSpPr>
          <p:nvPr/>
        </p:nvSpPr>
        <p:spPr bwMode="auto">
          <a:xfrm>
            <a:off x="5767388" y="3714750"/>
            <a:ext cx="1360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Stall  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Wirtschaft</a:t>
            </a:r>
          </a:p>
        </p:txBody>
      </p:sp>
      <p:sp>
        <p:nvSpPr>
          <p:cNvPr id="7179" name="Textfeld 10"/>
          <p:cNvSpPr txBox="1">
            <a:spLocks noChangeArrowheads="1"/>
          </p:cNvSpPr>
          <p:nvPr/>
        </p:nvSpPr>
        <p:spPr bwMode="auto">
          <a:xfrm>
            <a:off x="5715000" y="5286375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i="0">
                <a:solidFill>
                  <a:schemeClr val="bg1"/>
                </a:solidFill>
              </a:rPr>
              <a:t>Kläranlage</a:t>
            </a:r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" r="24013" b="5040"/>
          <a:stretch/>
        </p:blipFill>
        <p:spPr>
          <a:xfrm>
            <a:off x="386802" y="1268760"/>
            <a:ext cx="8361662" cy="510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/>
          <p:cNvSpPr txBox="1"/>
          <p:nvPr/>
        </p:nvSpPr>
        <p:spPr>
          <a:xfrm>
            <a:off x="5812814" y="4509120"/>
            <a:ext cx="2602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 eine 3-jährige </a:t>
            </a:r>
          </a:p>
          <a:p>
            <a:pPr algn="ctr"/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berufsbildende </a:t>
            </a:r>
          </a:p>
          <a:p>
            <a:pPr algn="ctr"/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mittlere Schule</a:t>
            </a:r>
            <a:endParaRPr lang="de-A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620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67022" y="-531440"/>
            <a:ext cx="8553450" cy="1873250"/>
          </a:xfrm>
          <a:prstGeom prst="rect">
            <a:avLst/>
          </a:prstGeom>
        </p:spPr>
        <p:txBody>
          <a:bodyPr lIns="0" r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 M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… weiter Zum Studium</a:t>
            </a:r>
          </a:p>
        </p:txBody>
      </p:sp>
      <p:sp>
        <p:nvSpPr>
          <p:cNvPr id="27653" name="Rechteck 8"/>
          <p:cNvSpPr>
            <a:spLocks noChangeArrowheads="1"/>
          </p:cNvSpPr>
          <p:nvPr/>
        </p:nvSpPr>
        <p:spPr bwMode="auto">
          <a:xfrm>
            <a:off x="712788" y="1844824"/>
            <a:ext cx="820737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Vorbereitungslehrgang Berufsreifeprüfung</a:t>
            </a:r>
          </a:p>
          <a:p>
            <a:pPr lvl="1" eaLnBrk="1" hangingPunct="1"/>
            <a:endParaRPr lang="de-DE" altLang="de-DE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WER?</a:t>
            </a:r>
            <a:r>
              <a:rPr lang="de-DE" altLang="de-DE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	</a:t>
            </a:r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Land- od. forstw. Facharbeiter od. Meister</a:t>
            </a:r>
          </a:p>
          <a:p>
            <a:pPr lvl="1" eaLnBrk="1" hangingPunct="1"/>
            <a:endParaRPr lang="de-DE" altLang="de-DE" sz="3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WO?	LFS Hollabrunn &amp; LFS Gießhübl</a:t>
            </a:r>
          </a:p>
          <a:p>
            <a:pPr lvl="1" eaLnBrk="1" hangingPunct="1"/>
            <a:endParaRPr lang="de-DE" altLang="de-DE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Wie lange?	1 Jahr</a:t>
            </a:r>
          </a:p>
          <a:p>
            <a:pPr lvl="1" eaLnBrk="1" hangingPunct="1"/>
            <a:r>
              <a:rPr lang="de-DE" altLang="de-DE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		</a:t>
            </a:r>
          </a:p>
          <a:p>
            <a:pPr lvl="1" eaLnBrk="1" hangingPunct="1"/>
            <a:br>
              <a:rPr lang="de-DE" altLang="de-DE" sz="2800" b="1" dirty="0">
                <a:solidFill>
                  <a:srgbClr val="0066FF"/>
                </a:solidFill>
                <a:latin typeface="Arial" panose="020B0604020202020204" pitchFamily="34" charset="0"/>
              </a:rPr>
            </a:br>
            <a:r>
              <a:rPr lang="de-DE" altLang="de-DE" sz="2800" b="1" dirty="0">
                <a:solidFill>
                  <a:srgbClr val="0066FF"/>
                </a:solidFill>
                <a:latin typeface="Arial" panose="020B0604020202020204" pitchFamily="34" charset="0"/>
              </a:rPr>
              <a:t>		</a:t>
            </a:r>
          </a:p>
        </p:txBody>
      </p:sp>
    </p:spTree>
  </p:cSld>
  <p:clrMapOvr>
    <a:masterClrMapping/>
  </p:clrMapOvr>
  <p:transition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625" y="333375"/>
            <a:ext cx="7777163" cy="993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94103"/>
            <a:ext cx="7056783" cy="3593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523210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 der offenen Tür 2026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31640" y="4509121"/>
            <a:ext cx="6624736" cy="593084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</a:rPr>
              <a:t>Samstag, 11. April 2026</a:t>
            </a:r>
          </a:p>
          <a:p>
            <a:pPr algn="ctr"/>
            <a:endParaRPr lang="de-DE" sz="2800" b="1" dirty="0">
              <a:solidFill>
                <a:schemeClr val="bg1"/>
              </a:solidFill>
            </a:endParaRPr>
          </a:p>
          <a:p>
            <a:pPr algn="ctr"/>
            <a:endParaRPr lang="de-DE" sz="2800" b="1" dirty="0">
              <a:solidFill>
                <a:schemeClr val="bg1"/>
              </a:solidFill>
            </a:endParaRPr>
          </a:p>
          <a:p>
            <a:pPr algn="ctr"/>
            <a:endParaRPr lang="de-A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86802" y="274638"/>
            <a:ext cx="8361662" cy="1143000"/>
          </a:xfrm>
        </p:spPr>
        <p:txBody>
          <a:bodyPr>
            <a:noAutofit/>
          </a:bodyPr>
          <a:lstStyle/>
          <a:p>
            <a:pPr algn="ctr"/>
            <a:r>
              <a:rPr lang="de-DE" altLang="de-DE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Hohenlehen</a:t>
            </a:r>
          </a:p>
        </p:txBody>
      </p:sp>
      <p:sp>
        <p:nvSpPr>
          <p:cNvPr id="7172" name="Textfeld 4"/>
          <p:cNvSpPr txBox="1">
            <a:spLocks noChangeArrowheads="1"/>
          </p:cNvSpPr>
          <p:nvPr/>
        </p:nvSpPr>
        <p:spPr bwMode="auto">
          <a:xfrm>
            <a:off x="4748213" y="4500563"/>
            <a:ext cx="147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Schlachthof</a:t>
            </a:r>
          </a:p>
        </p:txBody>
      </p:sp>
      <p:sp>
        <p:nvSpPr>
          <p:cNvPr id="7173" name="Textfeld 5"/>
          <p:cNvSpPr txBox="1">
            <a:spLocks noChangeArrowheads="1"/>
          </p:cNvSpPr>
          <p:nvPr/>
        </p:nvSpPr>
        <p:spPr bwMode="auto">
          <a:xfrm>
            <a:off x="7504113" y="3500438"/>
            <a:ext cx="149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Schloss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Hohenlehen</a:t>
            </a:r>
          </a:p>
        </p:txBody>
      </p:sp>
      <p:sp>
        <p:nvSpPr>
          <p:cNvPr id="7174" name="Textfeld 6"/>
          <p:cNvSpPr txBox="1">
            <a:spLocks noChangeArrowheads="1"/>
          </p:cNvSpPr>
          <p:nvPr/>
        </p:nvSpPr>
        <p:spPr bwMode="auto">
          <a:xfrm>
            <a:off x="2000250" y="2341563"/>
            <a:ext cx="165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Internat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Sportanlagen</a:t>
            </a:r>
          </a:p>
        </p:txBody>
      </p:sp>
      <p:sp>
        <p:nvSpPr>
          <p:cNvPr id="7175" name="Textfeld 7"/>
          <p:cNvSpPr txBox="1">
            <a:spLocks noChangeArrowheads="1"/>
          </p:cNvSpPr>
          <p:nvPr/>
        </p:nvSpPr>
        <p:spPr bwMode="auto">
          <a:xfrm>
            <a:off x="4695825" y="2349500"/>
            <a:ext cx="1493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Nahwärme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Hohenlehen</a:t>
            </a:r>
          </a:p>
        </p:txBody>
      </p:sp>
      <p:sp>
        <p:nvSpPr>
          <p:cNvPr id="7176" name="Textfeld 8"/>
          <p:cNvSpPr txBox="1">
            <a:spLocks noChangeArrowheads="1"/>
          </p:cNvSpPr>
          <p:nvPr/>
        </p:nvSpPr>
        <p:spPr bwMode="auto">
          <a:xfrm>
            <a:off x="1071563" y="1500188"/>
            <a:ext cx="184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Holzwerkstätte</a:t>
            </a:r>
          </a:p>
        </p:txBody>
      </p:sp>
      <p:sp>
        <p:nvSpPr>
          <p:cNvPr id="7177" name="Textfeld 9"/>
          <p:cNvSpPr txBox="1">
            <a:spLocks noChangeArrowheads="1"/>
          </p:cNvSpPr>
          <p:nvPr/>
        </p:nvSpPr>
        <p:spPr bwMode="auto">
          <a:xfrm>
            <a:off x="3925888" y="3143250"/>
            <a:ext cx="1335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Kursstätte</a:t>
            </a:r>
          </a:p>
        </p:txBody>
      </p:sp>
      <p:sp>
        <p:nvSpPr>
          <p:cNvPr id="7178" name="Textfeld 10"/>
          <p:cNvSpPr txBox="1">
            <a:spLocks noChangeArrowheads="1"/>
          </p:cNvSpPr>
          <p:nvPr/>
        </p:nvSpPr>
        <p:spPr bwMode="auto">
          <a:xfrm>
            <a:off x="5767388" y="3714750"/>
            <a:ext cx="1360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Stall  &amp;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i="0">
                <a:solidFill>
                  <a:schemeClr val="bg1"/>
                </a:solidFill>
              </a:rPr>
              <a:t>Wirtschaft</a:t>
            </a:r>
          </a:p>
        </p:txBody>
      </p:sp>
      <p:sp>
        <p:nvSpPr>
          <p:cNvPr id="7179" name="Textfeld 10"/>
          <p:cNvSpPr txBox="1">
            <a:spLocks noChangeArrowheads="1"/>
          </p:cNvSpPr>
          <p:nvPr/>
        </p:nvSpPr>
        <p:spPr bwMode="auto">
          <a:xfrm>
            <a:off x="5715000" y="5286375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i="0">
                <a:solidFill>
                  <a:schemeClr val="bg1"/>
                </a:solidFill>
              </a:rPr>
              <a:t>Kläranlage</a:t>
            </a:r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" r="24013" b="5040"/>
          <a:stretch/>
        </p:blipFill>
        <p:spPr>
          <a:xfrm>
            <a:off x="386802" y="1268760"/>
            <a:ext cx="8361662" cy="510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feld 11"/>
          <p:cNvSpPr txBox="1"/>
          <p:nvPr/>
        </p:nvSpPr>
        <p:spPr>
          <a:xfrm>
            <a:off x="4427984" y="4509120"/>
            <a:ext cx="4086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b="1" dirty="0">
                <a:solidFill>
                  <a:schemeClr val="accent5">
                    <a:lumMod val="75000"/>
                  </a:schemeClr>
                </a:solidFill>
              </a:rPr>
              <a:t>Wir freuen uns</a:t>
            </a:r>
          </a:p>
          <a:p>
            <a:pPr algn="r"/>
            <a:r>
              <a:rPr lang="de-DE" sz="3200" b="1" dirty="0">
                <a:solidFill>
                  <a:schemeClr val="accent5">
                    <a:lumMod val="75000"/>
                  </a:schemeClr>
                </a:solidFill>
              </a:rPr>
              <a:t>auf ein Wiedersehen</a:t>
            </a:r>
          </a:p>
          <a:p>
            <a:pPr algn="r"/>
            <a:r>
              <a:rPr lang="de-DE" sz="3200" b="1" dirty="0">
                <a:solidFill>
                  <a:schemeClr val="accent5">
                    <a:lumMod val="75000"/>
                  </a:schemeClr>
                </a:solidFill>
              </a:rPr>
              <a:t>in Hohenlehen!</a:t>
            </a:r>
            <a:endParaRPr lang="de-AT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489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2625" y="188913"/>
            <a:ext cx="7777163" cy="1138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24075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5" y="1194046"/>
            <a:ext cx="2232248" cy="324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hteck 3"/>
          <p:cNvSpPr>
            <a:spLocks noChangeArrowheads="1"/>
          </p:cNvSpPr>
          <p:nvPr/>
        </p:nvSpPr>
        <p:spPr bwMode="auto">
          <a:xfrm>
            <a:off x="250825" y="4365625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rgbClr val="0066FF"/>
                </a:solidFill>
                <a:latin typeface="Arial" panose="020B0604020202020204" pitchFamily="34" charset="0"/>
              </a:rPr>
              <a:t>    </a:t>
            </a:r>
            <a:r>
              <a:rPr lang="de-DE" altLang="de-DE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</a:t>
            </a: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andwirtschaft 	   </a:t>
            </a:r>
            <a:r>
              <a:rPr lang="de-DE" altLang="de-DE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</a:t>
            </a: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orstwirtschaft 	 Mehrberuflichkeit</a:t>
            </a:r>
            <a:endParaRPr lang="de-AT" altLang="de-D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0" y="1700808"/>
            <a:ext cx="2628204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726" y="2006892"/>
            <a:ext cx="3154660" cy="23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3900" y="0"/>
            <a:ext cx="7777163" cy="1138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24075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06" y="1630399"/>
            <a:ext cx="4489475" cy="299236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23928" y="1166018"/>
            <a:ext cx="5688013" cy="3921125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br>
              <a:rPr lang="de-DE" dirty="0"/>
            </a:br>
            <a:r>
              <a:rPr lang="de-DE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Leitbild: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„Wir sind wegweisend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 Umgang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mit der Natur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 ihren Geschöpfen!“</a:t>
            </a:r>
          </a:p>
        </p:txBody>
      </p:sp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638" y="0"/>
            <a:ext cx="7777162" cy="11382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268413"/>
            <a:ext cx="8442325" cy="4176712"/>
          </a:xfrm>
          <a:prstGeom prst="rect">
            <a:avLst/>
          </a:prstGeom>
        </p:spPr>
        <p:txBody>
          <a:bodyPr lIns="0" rIns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5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Aufnahmevoraussetzung</a:t>
            </a:r>
            <a:r>
              <a:rPr lang="de-DE" sz="5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5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positiver Abschluss der 8. Schulstufe</a:t>
            </a:r>
            <a:endParaRPr lang="de-DE" sz="3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de-DE" sz="3200" b="1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de-DE" sz="21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5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Anmeldung: 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für Schüler der 4. Mittelschule (8. Schulstufe)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de-DE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mit Original-Schulnachricht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de-DE" sz="4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12607" r="23175"/>
          <a:stretch/>
        </p:blipFill>
        <p:spPr>
          <a:xfrm>
            <a:off x="17295" y="2033186"/>
            <a:ext cx="3392586" cy="22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462" y="2173385"/>
            <a:ext cx="3056268" cy="203729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\\Server2\daten\NGPublicRel\Fotos\2011\Solartankstelle\Solartankstell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6851" y="2070367"/>
            <a:ext cx="2640513" cy="198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3" y="36513"/>
            <a:ext cx="7775575" cy="1138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AT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dobe Fan Heiti Std B" pitchFamily="34" charset="-128"/>
              </a:rPr>
              <a:t>Hohenlehen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050" y="5373688"/>
            <a:ext cx="5365750" cy="720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sz="3600" b="1" dirty="0">
                <a:solidFill>
                  <a:schemeClr val="bg1"/>
                </a:solidFill>
              </a:rPr>
              <a:t>Schule für deine Zukunft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46775"/>
            <a:ext cx="8636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V:\Verwaltung\Werbung\Kursstätte sch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706504" cy="172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:\Verwaltung\Werbung\Internat breit und sch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842698" cy="1748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:\Verwaltung\Werbung\Internat 3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086348"/>
            <a:ext cx="2315506" cy="205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57188" y="3130550"/>
            <a:ext cx="4130675" cy="204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Internatsbeitrag:  </a:t>
            </a:r>
            <a:b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</a:b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€  </a:t>
            </a:r>
            <a:r>
              <a:rPr 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350,40€ / Monat</a:t>
            </a:r>
            <a:b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</a:b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1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 Heimbeihilfe im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     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dobe Gothic Std B" pitchFamily="34" charset="-128"/>
              </a:rPr>
              <a:t>1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. Jg. möglich</a:t>
            </a:r>
          </a:p>
        </p:txBody>
      </p:sp>
      <p:sp>
        <p:nvSpPr>
          <p:cNvPr id="18441" name="Textfeld 7"/>
          <p:cNvSpPr txBox="1">
            <a:spLocks noChangeArrowheads="1"/>
          </p:cNvSpPr>
          <p:nvPr/>
        </p:nvSpPr>
        <p:spPr bwMode="auto">
          <a:xfrm>
            <a:off x="6172200" y="3738563"/>
            <a:ext cx="28289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Lehrmittelbeitrag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€ </a:t>
            </a:r>
            <a:r>
              <a:rPr lang="de-DE" altLang="de-DE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239€ / pro Semester</a:t>
            </a:r>
          </a:p>
        </p:txBody>
      </p:sp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Gesetzliche  Ausbildungsziele</a:t>
            </a:r>
            <a:br>
              <a:rPr lang="de-A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Selbstständige Führung eines land- und forstwirtschaftlichen Betriebes oder Haushaltes</a:t>
            </a:r>
          </a:p>
          <a:p>
            <a:pPr marL="69850" lvl="0" indent="0">
              <a:buNone/>
            </a:pPr>
            <a:endParaRPr lang="de-A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de-A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Ausübung einer sonstigen verantwortlichen Tätigkeit in der Land- und Forstwirtschaft</a:t>
            </a:r>
          </a:p>
          <a:p>
            <a:pPr marL="69850" lvl="0" indent="0">
              <a:buNone/>
            </a:pPr>
            <a:endParaRPr lang="de-A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de-A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Erfüllung der multifunktionalen Aufgaben der Land- und Forstwirtschaft</a:t>
            </a:r>
          </a:p>
          <a:p>
            <a:pPr marL="6985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9071485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AT" b="1" dirty="0">
                <a:solidFill>
                  <a:schemeClr val="accent1"/>
                </a:solidFill>
              </a:rPr>
              <a:t>Schlüsselkompetenzen</a:t>
            </a:r>
            <a:br>
              <a:rPr lang="de-AT" dirty="0">
                <a:solidFill>
                  <a:schemeClr val="accent1"/>
                </a:solidFill>
              </a:rPr>
            </a:b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Fundiertes Fach- und Allgemeinwissen</a:t>
            </a:r>
          </a:p>
          <a:p>
            <a:pPr marL="69850" lvl="0" indent="0">
              <a:buNone/>
            </a:pPr>
            <a:endParaRPr lang="de-AT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de-A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Handwerkliche Fähigkeiten</a:t>
            </a:r>
          </a:p>
          <a:p>
            <a:pPr lvl="0"/>
            <a:endParaRPr lang="de-AT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de-A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Persönlichkeitsbildung und – </a:t>
            </a:r>
            <a:r>
              <a:rPr lang="de-AT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entfaltung</a:t>
            </a:r>
            <a:endParaRPr lang="de-A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de-AT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de-A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Kooperations- und Kommunikationsfähigkeit</a:t>
            </a:r>
          </a:p>
          <a:p>
            <a:pPr lvl="0"/>
            <a:endParaRPr lang="de-AT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de-A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Kreativität und Selbständigkeit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5774260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5840" y="634678"/>
            <a:ext cx="7486600" cy="56207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Lehrplan - </a:t>
            </a:r>
            <a:r>
              <a:rPr lang="de-DE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allgemeinbildung</a:t>
            </a:r>
            <a:br>
              <a:rPr lang="de-DE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976064" y="1135360"/>
            <a:ext cx="7772400" cy="3733800"/>
          </a:xfrm>
        </p:spPr>
        <p:txBody>
          <a:bodyPr/>
          <a:lstStyle/>
          <a:p>
            <a:pPr marL="69850" indent="0" eaLnBrk="1" hangingPunct="1">
              <a:buNone/>
              <a:defRPr/>
            </a:pP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Religion</a:t>
            </a:r>
            <a:br>
              <a:rPr lang="de-DE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Deutsch </a:t>
            </a:r>
            <a:b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Mathematik                                                                                        Englisch                                                                                          Bewegung und Sport</a:t>
            </a:r>
            <a:b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Informationstechnologien                                                                  Politische Bildung und Rechtskunde		</a:t>
            </a:r>
            <a:b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Human-Ökologie</a:t>
            </a:r>
            <a:b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Unternehmensführung (BW, RW, MWK)</a:t>
            </a:r>
          </a:p>
        </p:txBody>
      </p:sp>
    </p:spTree>
    <p:extLst>
      <p:ext uri="{BB962C8B-B14F-4D97-AF65-F5344CB8AC3E}">
        <p14:creationId xmlns:p14="http://schemas.microsoft.com/office/powerpoint/2010/main" val="289092809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Urban Pop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D05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Bildschirmpräsentation (4:3)</PresentationFormat>
  <Paragraphs>191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Adobe Fan Heiti Std B</vt:lpstr>
      <vt:lpstr>Adobe Gothic Std B</vt:lpstr>
      <vt:lpstr>Arial</vt:lpstr>
      <vt:lpstr>Calibri</vt:lpstr>
      <vt:lpstr>Gill Sans MT</vt:lpstr>
      <vt:lpstr>Times New Roman</vt:lpstr>
      <vt:lpstr>Verdana</vt:lpstr>
      <vt:lpstr>Wingdings</vt:lpstr>
      <vt:lpstr>Wingdings 3</vt:lpstr>
      <vt:lpstr>Urban Pop</vt:lpstr>
      <vt:lpstr>Bergbauernschule Hohenlehen</vt:lpstr>
      <vt:lpstr>Hohenlehen</vt:lpstr>
      <vt:lpstr>Hohenlehen</vt:lpstr>
      <vt:lpstr>Hohenlehen</vt:lpstr>
      <vt:lpstr>Hohenlehen</vt:lpstr>
      <vt:lpstr>Hohenlehen</vt:lpstr>
      <vt:lpstr>Gesetzliche  Ausbildungsziele </vt:lpstr>
      <vt:lpstr>Schlüsselkompetenzen </vt:lpstr>
      <vt:lpstr>Lehrplan - allgemeinbildung </vt:lpstr>
      <vt:lpstr>Lehrplan – fachspezifische bildung </vt:lpstr>
      <vt:lpstr>Schülerzahlen 2025</vt:lpstr>
      <vt:lpstr>1. Jahrgang</vt:lpstr>
      <vt:lpstr>2. Jahrgang</vt:lpstr>
      <vt:lpstr>Landw. fremdpraxis</vt:lpstr>
      <vt:lpstr>3. Jahrgang</vt:lpstr>
      <vt:lpstr>Hohenlehen</vt:lpstr>
      <vt:lpstr>Hohenlehen</vt:lpstr>
      <vt:lpstr>Hohenlehen</vt:lpstr>
      <vt:lpstr>PowerPoint-Präsentation</vt:lpstr>
      <vt:lpstr>PowerPoint-Präsentation</vt:lpstr>
      <vt:lpstr>Hohenlehen</vt:lpstr>
      <vt:lpstr>Hohenlehen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Gabi Huber</dc:creator>
  <cp:lastModifiedBy>Renate Mozisch</cp:lastModifiedBy>
  <cp:revision>237</cp:revision>
  <cp:lastPrinted>2022-01-19T08:46:53Z</cp:lastPrinted>
  <dcterms:created xsi:type="dcterms:W3CDTF">2013-03-18T10:23:11Z</dcterms:created>
  <dcterms:modified xsi:type="dcterms:W3CDTF">2025-10-15T13:14:08Z</dcterms:modified>
</cp:coreProperties>
</file>